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5"/>
  </p:notesMasterIdLst>
  <p:sldIdLst>
    <p:sldId id="256" r:id="rId2"/>
    <p:sldId id="287" r:id="rId3"/>
    <p:sldId id="271" r:id="rId4"/>
    <p:sldId id="289" r:id="rId5"/>
    <p:sldId id="288" r:id="rId6"/>
    <p:sldId id="290" r:id="rId7"/>
    <p:sldId id="291" r:id="rId8"/>
    <p:sldId id="264" r:id="rId9"/>
    <p:sldId id="265" r:id="rId10"/>
    <p:sldId id="292" r:id="rId11"/>
    <p:sldId id="293" r:id="rId12"/>
    <p:sldId id="294" r:id="rId13"/>
    <p:sldId id="295" r:id="rId14"/>
    <p:sldId id="286" r:id="rId15"/>
    <p:sldId id="296" r:id="rId16"/>
    <p:sldId id="280" r:id="rId17"/>
    <p:sldId id="269" r:id="rId18"/>
    <p:sldId id="297" r:id="rId19"/>
    <p:sldId id="298" r:id="rId20"/>
    <p:sldId id="299" r:id="rId21"/>
    <p:sldId id="262" r:id="rId22"/>
    <p:sldId id="300" r:id="rId23"/>
    <p:sldId id="263" r:id="rId24"/>
    <p:sldId id="301" r:id="rId25"/>
    <p:sldId id="302" r:id="rId26"/>
    <p:sldId id="303" r:id="rId27"/>
    <p:sldId id="305" r:id="rId28"/>
    <p:sldId id="306" r:id="rId29"/>
    <p:sldId id="307" r:id="rId30"/>
    <p:sldId id="308" r:id="rId31"/>
    <p:sldId id="310" r:id="rId32"/>
    <p:sldId id="311" r:id="rId33"/>
    <p:sldId id="30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FA588-2F93-4D33-8BBB-6192343B0305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3E26B-1C0C-4F65-9155-FF2CFA63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8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3E26B-1C0C-4F65-9155-FF2CFA631A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3E26B-1C0C-4F65-9155-FF2CFA631A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3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AE40-8208-42DB-B812-1E147536C8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3E26B-1C0C-4F65-9155-FF2CFA631A3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6640-4A90-4B95-B32F-0E3AD35B3891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667D-4DFE-42D0-A728-7E42589B8688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3C4-AC8E-4FF2-8AC6-713FB45AA681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E29-3484-4173-BD8B-3E3989A19C03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48E2-FD21-4ACE-A08B-121633386DBC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04F0-4C20-406D-A023-A8CA429616A0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1694-923D-40C2-8DE3-12E72AE06259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DE29-3E89-49F8-A67D-E8CF7F34B249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8735-4987-4F44-93A2-3E22A65671B6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EBE6-DF30-48AE-A955-6D24D6CCB766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CFC7-4889-4EA9-9EF4-541822271C39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753-A895-4A8E-903E-F4F7CD3D4534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D4CC-456E-4C6D-86FC-BFFF8B937ABB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64E7-A841-4324-A932-04E75EA0988F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6BF-4989-4F3F-B86B-75E5F0E5476B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9D60-80AE-4B6B-8A14-5FF78306C790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E0AB1-221F-4EC1-A764-27265F79F7D6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.edu/~dlapsle1/La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059287"/>
            <a:ext cx="8915399" cy="22627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Moral Self-Identity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1" y="3592523"/>
            <a:ext cx="8915399" cy="19325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Daniel </a:t>
            </a:r>
            <a:r>
              <a:rPr lang="en-US" sz="3200" dirty="0" err="1" smtClean="0"/>
              <a:t>Lapsley</a:t>
            </a:r>
            <a:endParaRPr lang="en-US" sz="3200" dirty="0" smtClean="0"/>
          </a:p>
          <a:p>
            <a:r>
              <a:rPr lang="en-US" dirty="0" smtClean="0"/>
              <a:t>Notre Dame Conference on Virtue Development</a:t>
            </a:r>
          </a:p>
          <a:p>
            <a:r>
              <a:rPr lang="en-US" dirty="0" smtClean="0"/>
              <a:t>May 22, 2014</a:t>
            </a:r>
          </a:p>
          <a:p>
            <a:r>
              <a:rPr lang="en-US" dirty="0" smtClean="0">
                <a:hlinkClick r:id="rId3"/>
              </a:rPr>
              <a:t>www.nd.edu/~dlapsle1/Lab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527" y="270456"/>
            <a:ext cx="10212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Moral identity as a dimension of individual differences,  i.e., “personality”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16676" y="1661375"/>
            <a:ext cx="10341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One has a moral identity when moral notions are </a:t>
            </a:r>
            <a:r>
              <a:rPr lang="en-US" sz="3200" i="1" dirty="0" smtClean="0"/>
              <a:t>central, essential, important </a:t>
            </a:r>
            <a:r>
              <a:rPr lang="en-US" sz="3200" dirty="0" smtClean="0"/>
              <a:t>to self-understanding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14789" y="3335629"/>
            <a:ext cx="88864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Failure to act in a way self-consistent with moral commitments is to risk </a:t>
            </a:r>
            <a:r>
              <a:rPr lang="en-US" sz="2800" i="1" dirty="0" smtClean="0"/>
              <a:t>self-betrayal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36759" y="4886772"/>
            <a:ext cx="8764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And herein the motivation for moral behavior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360" y="929537"/>
            <a:ext cx="7229475" cy="57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2890" y="201638"/>
            <a:ext cx="9762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Motivation of individuals who rescued Jews during Holocaust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352472" y="1904739"/>
            <a:ext cx="942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“exemplars”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637" y="3544165"/>
            <a:ext cx="6372225" cy="638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52472" y="3067742"/>
            <a:ext cx="5628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Care exemplars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412314" y="4682904"/>
            <a:ext cx="10367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exemplars show better identity development</a:t>
            </a:r>
            <a:endParaRPr lang="en-US" sz="2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412" y="5283144"/>
            <a:ext cx="6267450" cy="8096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12" y="1641808"/>
            <a:ext cx="799760" cy="12117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9570" y="218941"/>
            <a:ext cx="4520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Personality Science</a:t>
            </a:r>
            <a:endParaRPr lang="en-US" sz="36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159877" y="865272"/>
            <a:ext cx="965915" cy="113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76532" y="2122626"/>
            <a:ext cx="2176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Traits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45499" y="865272"/>
            <a:ext cx="1068946" cy="113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28068" y="2122626"/>
            <a:ext cx="645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Scripts, schemas, prototypes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90919" y="969083"/>
            <a:ext cx="276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“Two Disciplines”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93603" y="2833802"/>
            <a:ext cx="52867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Knowledge structures</a:t>
            </a:r>
          </a:p>
          <a:p>
            <a:r>
              <a:rPr lang="en-US" sz="2800" dirty="0" smtClean="0"/>
              <a:t>Self-reflective processes</a:t>
            </a:r>
          </a:p>
          <a:p>
            <a:r>
              <a:rPr lang="en-US" sz="2800" dirty="0" smtClean="0"/>
              <a:t>Self-regulatory processes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925389" y="4345198"/>
            <a:ext cx="973642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Schemas create and sustain patterns of individual differences</a:t>
            </a:r>
          </a:p>
          <a:p>
            <a:r>
              <a:rPr lang="en-US" sz="2400" dirty="0" smtClean="0"/>
              <a:t>Chronically accessible schemas direct </a:t>
            </a:r>
            <a:r>
              <a:rPr lang="en-US" sz="2400" dirty="0" smtClean="0"/>
              <a:t>attention….</a:t>
            </a:r>
            <a:endParaRPr lang="en-US" sz="2400" dirty="0" smtClean="0"/>
          </a:p>
          <a:p>
            <a:r>
              <a:rPr lang="en-US" sz="2400" dirty="0" smtClean="0"/>
              <a:t>Choose schema-compatible tasks, goals, settings</a:t>
            </a:r>
          </a:p>
          <a:p>
            <a:r>
              <a:rPr lang="en-US" sz="2400" dirty="0" smtClean="0"/>
              <a:t>Choose environments that canalize dispositional preferences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1907" y="6044550"/>
            <a:ext cx="8783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“…</a:t>
            </a:r>
            <a:r>
              <a:rPr lang="en-US" sz="2800" i="1" dirty="0" smtClean="0"/>
              <a:t>cognitive carriers of dispositions”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259" y="164011"/>
            <a:ext cx="76500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Advantages of Social Cognitive Theory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51" y="1232503"/>
            <a:ext cx="113076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Accounts for felt necessity of moral commitments</a:t>
            </a:r>
          </a:p>
          <a:p>
            <a:pPr algn="ctr"/>
            <a:r>
              <a:rPr lang="en-US" sz="2800" dirty="0" smtClean="0"/>
              <a:t>Exemplars “just knew”</a:t>
            </a:r>
          </a:p>
          <a:p>
            <a:pPr algn="ctr"/>
            <a:r>
              <a:rPr lang="en-US" sz="2800" dirty="0" smtClean="0"/>
              <a:t>Preconscious activation of chronically accessible schemes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92051" y="5143035"/>
            <a:ext cx="11114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Automaticity located on the “back-end” of development as result of repeated experience, of instruction, intentional coaching &amp; socialization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9707" y="3372435"/>
            <a:ext cx="9375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Implicit, tacit and automatic features of moral functioning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4-05-20 09.3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44" y="449724"/>
            <a:ext cx="9485751" cy="9458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3822" y="1395597"/>
            <a:ext cx="1114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 implicit measure of the Moral Self (IAT) successfully predicted moral action (not cheating when reporting outcome of a roll of dice)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68212" y="2461744"/>
            <a:ext cx="9549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 explicit measure of the Moral Self predicts performance on </a:t>
            </a:r>
            <a:r>
              <a:rPr lang="en-US" sz="2400" i="1" dirty="0" smtClean="0"/>
              <a:t>hypothetical </a:t>
            </a:r>
            <a:r>
              <a:rPr lang="en-US" sz="2400" dirty="0" smtClean="0"/>
              <a:t>moral scenarios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044" y="4070396"/>
            <a:ext cx="8835766" cy="1172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6981" y="5243044"/>
            <a:ext cx="893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Implicit measure of moral identity (IAT) predicted increases in moral outrage but not an explicit measure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527" y="515155"/>
            <a:ext cx="10122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Reprise</a:t>
            </a:r>
          </a:p>
          <a:p>
            <a:pPr algn="ctr"/>
            <a:r>
              <a:rPr lang="en-US" sz="3200" dirty="0" smtClean="0"/>
              <a:t>Three advantages of social cognitive approach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51527" y="1996225"/>
            <a:ext cx="101227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“Just knew”…moral clarity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 Implicit, tacit and automaticity of moral   judgments</a:t>
            </a:r>
          </a:p>
          <a:p>
            <a:endParaRPr lang="en-US" sz="3200" dirty="0"/>
          </a:p>
          <a:p>
            <a:r>
              <a:rPr lang="en-US" sz="3200" dirty="0" smtClean="0"/>
              <a:t>3.  </a:t>
            </a:r>
            <a:r>
              <a:rPr lang="en-US" sz="3200" dirty="0" smtClean="0"/>
              <a:t>Accounts </a:t>
            </a:r>
            <a:r>
              <a:rPr lang="en-US" sz="3200" dirty="0" smtClean="0"/>
              <a:t>for situational variability</a:t>
            </a:r>
          </a:p>
          <a:p>
            <a:pPr lvl="1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64027" y="5462453"/>
            <a:ext cx="969779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Schema accessibility underwrites discriminative facility in selecting situational-appropriate behavior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937" y="120895"/>
            <a:ext cx="7379068" cy="1011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640" y="1415272"/>
            <a:ext cx="10277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moral person has moral categories chronically accessible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46986" y="2493601"/>
            <a:ext cx="9040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Provides dispositional readiness to discern moral dimensions of experience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6699" y="3589050"/>
            <a:ext cx="2150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3 Points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331077" y="4146997"/>
            <a:ext cx="7984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	Chronically accessible constructs at higher state 	of activation</a:t>
            </a:r>
          </a:p>
          <a:p>
            <a:endParaRPr lang="en-US" sz="2400" dirty="0" smtClean="0"/>
          </a:p>
          <a:p>
            <a:r>
              <a:rPr lang="en-US" sz="2400" dirty="0" smtClean="0"/>
              <a:t>2.	Can be made accessible by situational priming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3.	Accessibility emerges from a development history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93" y="120895"/>
            <a:ext cx="1348168" cy="10111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9858" y="1107495"/>
            <a:ext cx="1442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Dan &amp; </a:t>
            </a:r>
            <a:r>
              <a:rPr lang="en-US" sz="1400" dirty="0" err="1" smtClean="0"/>
              <a:t>Darcia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Aqui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624" y="196027"/>
            <a:ext cx="958379" cy="113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141" y="196027"/>
            <a:ext cx="7986293" cy="107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2090" y="1307658"/>
            <a:ext cx="1707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K. Aquino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51776" y="1936328"/>
            <a:ext cx="11140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Moral identity stored in memory: goals, values, scripts, traits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Ss</a:t>
            </a:r>
            <a:r>
              <a:rPr lang="en-US" sz="2400" dirty="0" smtClean="0"/>
              <a:t> whose moral identity occupies greater centrality within self-concept should perceive that morality is self-defining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Higher centrality = greater activation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But we have multiple identities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Situations can activate or prime accessibility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Situational factors might “win out” given </a:t>
            </a:r>
            <a:r>
              <a:rPr lang="en-US" sz="2400" dirty="0" err="1" smtClean="0"/>
              <a:t>recency</a:t>
            </a:r>
            <a:r>
              <a:rPr lang="en-US" sz="2400" dirty="0" smtClean="0"/>
              <a:t> of activation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89535" y="5007429"/>
            <a:ext cx="8771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Moral identity can be activated or deactivated with different priming conditions;</a:t>
            </a:r>
          </a:p>
          <a:p>
            <a:endParaRPr lang="en-US" sz="2400" dirty="0"/>
          </a:p>
          <a:p>
            <a:r>
              <a:rPr lang="en-US" sz="2400" dirty="0" smtClean="0"/>
              <a:t>Moral identity moderates influence of situational primes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201" y="94604"/>
            <a:ext cx="227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Findings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56228" y="900592"/>
            <a:ext cx="92165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Situational factors that prime moral self-schemas increases its accessibility</a:t>
            </a:r>
          </a:p>
          <a:p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Effect of priming especially strong on </a:t>
            </a:r>
            <a:r>
              <a:rPr lang="en-US" sz="3200" dirty="0" err="1" smtClean="0"/>
              <a:t>Ss</a:t>
            </a:r>
            <a:r>
              <a:rPr lang="en-US" sz="3200" dirty="0" smtClean="0"/>
              <a:t> for whom centrality is low</a:t>
            </a:r>
          </a:p>
          <a:p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Current accessibility related to positive moral intentions and behaviors</a:t>
            </a:r>
          </a:p>
          <a:p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Moderates influence of situational primes on morally-questionable behavior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7436" y="180304"/>
            <a:ext cx="982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Individuals with strong moral identity centrality...</a:t>
            </a:r>
            <a:endParaRPr lang="en-US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060620" y="992454"/>
            <a:ext cx="9633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Report stronger moral obligation to help and share resources with an out-group  (Reed &amp; Aquino, 2003)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60620" y="2005730"/>
            <a:ext cx="9066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Prefer to donate personal time for charitable causes vs. just giving money (Reed, Aquino &amp; Levy, 2007)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60620" y="3143822"/>
            <a:ext cx="8049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Neutralize effectiveness of moral disengagement strategies (Aquino et al., 2007)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63651" y="4353059"/>
            <a:ext cx="9530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more people in “circle of moral regard” (Hardy et al.,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Are more empathic (</a:t>
            </a:r>
            <a:r>
              <a:rPr lang="en-US" sz="2400" dirty="0" err="1" smtClean="0"/>
              <a:t>Detert</a:t>
            </a:r>
            <a:r>
              <a:rPr lang="en-US" sz="2400" dirty="0" smtClean="0"/>
              <a:t> et al., 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 greater “moral attentiveness” (Reynolds, 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Less aggressive  (</a:t>
            </a:r>
            <a:r>
              <a:rPr lang="en-US" sz="2400" dirty="0" err="1" smtClean="0"/>
              <a:t>Barriga</a:t>
            </a:r>
            <a:r>
              <a:rPr lang="en-US" sz="2400" dirty="0" smtClean="0"/>
              <a:t> et al., 2001)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177" y="624110"/>
            <a:ext cx="8911687" cy="128089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101" y="1554900"/>
            <a:ext cx="9495052" cy="460182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Situate moral self-identity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Ethical theory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Developmental psychology</a:t>
            </a:r>
          </a:p>
          <a:p>
            <a:r>
              <a:rPr lang="en-US" sz="2800" dirty="0" smtClean="0">
                <a:latin typeface="Calibri"/>
                <a:cs typeface="Calibri"/>
              </a:rPr>
              <a:t>Social cognitive accounts of “moral personality”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Chronic accessibility of moral schemas (Lapsley &amp; Narvaez)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Centrality of morality within working self concept (Karl Aquino)</a:t>
            </a:r>
          </a:p>
          <a:p>
            <a:pPr algn="just"/>
            <a:r>
              <a:rPr lang="en-US" sz="2800" dirty="0" smtClean="0">
                <a:latin typeface="Calibri"/>
                <a:cs typeface="Calibri"/>
              </a:rPr>
              <a:t>Developmental pathways</a:t>
            </a:r>
          </a:p>
          <a:p>
            <a:pPr marL="5715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8653" y="167425"/>
            <a:ext cx="739247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Developmental Challenge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756079" y="1392234"/>
            <a:ext cx="7534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developmental experiences lead to chronically accessible moral schemas?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55701" y="3000778"/>
            <a:ext cx="713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Or to the centrality of morality in the working self-concept?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55701" y="4430332"/>
            <a:ext cx="768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do we get to “</a:t>
            </a:r>
            <a:r>
              <a:rPr lang="en-US" sz="2800" i="1" dirty="0" smtClean="0"/>
              <a:t>caring about morality” </a:t>
            </a:r>
            <a:r>
              <a:rPr lang="en-US" sz="2800" dirty="0" smtClean="0"/>
              <a:t>as a “second-order desire?”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346" y="2597685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Darcia</a:t>
            </a:r>
            <a:r>
              <a:rPr lang="en-US" sz="1400" dirty="0" smtClean="0"/>
              <a:t> &amp; Dan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732796" y="1202411"/>
            <a:ext cx="849267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“Moral “chronicity” built on foundation of generalized “event representations”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1073" y="2484987"/>
            <a:ext cx="9028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Event representations as “basic building blocks” of cognitive development</a:t>
            </a:r>
          </a:p>
          <a:p>
            <a:endParaRPr lang="en-US" sz="2400" dirty="0"/>
          </a:p>
          <a:p>
            <a:r>
              <a:rPr lang="en-US" sz="2400" dirty="0"/>
              <a:t>Are elaborated in </a:t>
            </a:r>
            <a:r>
              <a:rPr lang="en-US" sz="2400" b="1" dirty="0">
                <a:solidFill>
                  <a:srgbClr val="0070C0"/>
                </a:solidFill>
              </a:rPr>
              <a:t>dialogues with caregivers </a:t>
            </a:r>
            <a:r>
              <a:rPr lang="en-US" sz="2400" dirty="0"/>
              <a:t>who help children review and consolidate memories in script-like fashion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7584" y="150042"/>
            <a:ext cx="851789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52" y="1323794"/>
            <a:ext cx="1424388" cy="12456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0321" y="5087155"/>
            <a:ext cx="8989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Event representations as the </a:t>
            </a:r>
            <a:r>
              <a:rPr lang="en-US" sz="2400" i="1" dirty="0" smtClean="0"/>
              <a:t>building blocks of the moral personality</a:t>
            </a:r>
            <a:r>
              <a:rPr lang="en-US" sz="2400" dirty="0" smtClean="0"/>
              <a:t>…social cognitive foundation of character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15177" y="6078828"/>
            <a:ext cx="7804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…the social cognitive foundation of character</a:t>
            </a:r>
            <a:endParaRPr lang="en-US" sz="24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874737"/>
            <a:ext cx="9852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At some point specific episodic memories must be integrated into a narrative form that references a self whose story it is,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4411" y="270456"/>
            <a:ext cx="9195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The key </a:t>
            </a:r>
            <a:r>
              <a:rPr lang="en-US" sz="2800" u="sng" dirty="0" err="1" smtClean="0"/>
              <a:t>characterological</a:t>
            </a:r>
            <a:r>
              <a:rPr lang="en-US" sz="2800" u="sng" dirty="0" smtClean="0"/>
              <a:t> turn of significance</a:t>
            </a:r>
            <a:r>
              <a:rPr lang="en-US" sz="2800" dirty="0" smtClean="0"/>
              <a:t>: </a:t>
            </a:r>
          </a:p>
          <a:p>
            <a:pPr algn="ctr"/>
            <a:r>
              <a:rPr lang="en-US" sz="2800" dirty="0" smtClean="0"/>
              <a:t> how early social cognitive units are transformed into </a:t>
            </a:r>
            <a:r>
              <a:rPr lang="en-US" sz="2800" i="1" dirty="0" smtClean="0"/>
              <a:t>autobiographical memory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403825" y="2072940"/>
            <a:ext cx="2736761" cy="208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Early social cognitive units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(Scripts, episodic memory, generalized event representations)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046785" y="2683612"/>
            <a:ext cx="1397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085" y="2072940"/>
            <a:ext cx="3837904" cy="1867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Autobiographical memory</a:t>
            </a:r>
          </a:p>
          <a:p>
            <a:pPr algn="ctr"/>
            <a:r>
              <a:rPr lang="en-US" sz="2400" dirty="0" smtClean="0"/>
              <a:t>(a social construction)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4836" y="282914"/>
            <a:ext cx="73152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/>
              <a:t>Parental </a:t>
            </a:r>
            <a:r>
              <a:rPr lang="en-US" sz="2800" u="sng" dirty="0" smtClean="0"/>
              <a:t>interrogatives</a:t>
            </a:r>
            <a:endParaRPr lang="en-US" sz="2800" u="sng" dirty="0"/>
          </a:p>
          <a:p>
            <a:pPr algn="ctr"/>
            <a:endParaRPr lang="en-US" u="sng" dirty="0"/>
          </a:p>
          <a:p>
            <a:pPr algn="ctr"/>
            <a:r>
              <a:rPr lang="en-US" sz="2000" dirty="0"/>
              <a:t>“</a:t>
            </a:r>
            <a:r>
              <a:rPr lang="en-US" sz="2000" b="1" dirty="0">
                <a:solidFill>
                  <a:srgbClr val="00B0F0"/>
                </a:solidFill>
              </a:rPr>
              <a:t>What happened when you pushed your sister?”</a:t>
            </a:r>
          </a:p>
          <a:p>
            <a:pPr algn="ctr"/>
            <a:r>
              <a:rPr lang="en-US" sz="2000" b="1" dirty="0">
                <a:solidFill>
                  <a:srgbClr val="00B0F0"/>
                </a:solidFill>
              </a:rPr>
              <a:t>“What should you do next?”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3436" y="1993435"/>
            <a:ext cx="89792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Are a scaffold that helps children structure events in a narrative fashion</a:t>
            </a:r>
          </a:p>
          <a:p>
            <a:endParaRPr lang="en-US" sz="2400" dirty="0"/>
          </a:p>
          <a:p>
            <a:r>
              <a:rPr lang="en-US" sz="2400" dirty="0"/>
              <a:t>And provides, as part of the self-narrative, action-guiding scripts </a:t>
            </a:r>
          </a:p>
          <a:p>
            <a:pPr algn="ctr"/>
            <a:r>
              <a:rPr lang="en-US" b="1" dirty="0">
                <a:solidFill>
                  <a:srgbClr val="00B0F0"/>
                </a:solidFill>
              </a:rPr>
              <a:t>“I </a:t>
            </a:r>
            <a:r>
              <a:rPr lang="en-US" b="1" dirty="0" smtClean="0">
                <a:solidFill>
                  <a:srgbClr val="00B0F0"/>
                </a:solidFill>
              </a:rPr>
              <a:t>say I’m sorry</a:t>
            </a:r>
            <a:r>
              <a:rPr lang="en-US" b="1" dirty="0" smtClean="0">
                <a:solidFill>
                  <a:srgbClr val="00B0F0"/>
                </a:solidFill>
              </a:rPr>
              <a:t>”  “I share with him”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3436" y="4622446"/>
            <a:ext cx="867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That become over-learned, routine, habitual, automatic.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7619" y="5497131"/>
            <a:ext cx="906594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Parents help children identify morally relevant features of their experience and encourage formation of social cognitive schemas that are chronically accessible.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1679" y="257577"/>
            <a:ext cx="98780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developmental source of moral desires?</a:t>
            </a:r>
            <a:endParaRPr lang="en-US" sz="2800" dirty="0"/>
          </a:p>
        </p:txBody>
      </p:sp>
      <p:sp>
        <p:nvSpPr>
          <p:cNvPr id="5" name="AutoShape 4" descr="data:image/jpeg;base64,/9j/4AAQSkZJRgABAQAAAQABAAD/2wCEAAkGBxQREBUUEBQUFBQVFBYXFRQUFBQVFRcWFRYWFhUUFhQYHCggGBonHBQUITEhJSkrLi4uFx8zODMsNygtLisBCgoKDg0OGxAQGiwkHyQsLCwwLCwsLCwsLCwsLCwsLCwsLCwsLCwrLCwsLCwsLCwsLCwsLCwsLCwsLiwsKywrLP/AABEIAJsAfAMBIgACEQEDEQH/xAAcAAABBQEBAQAAAAAAAAAAAAADAQIEBQYHAAj/xAA3EAABAwIEBAMGBgAHAAAAAAABAAIRAyEEBRIxQVFhcQYigRMykaGxwQdCUmLR8BQjM1Ois+H/xAAZAQACAwEAAAAAAAAAAAAAAAAABAECAwX/xAAiEQACAgICAgIDAAAAAAAAAAAAAQIRAyExQQQSInETMlH/2gAMAwEAAhEDEQA/AJS9CVeQSIvJV5ACJE5IgBEia+qBxvy+6RlQEDrt67KLRPqxyRPIhIpIGFInJIQA0ppT00oAZCROKRAE2F5KlQA1ehOQ69QMaXEwACUANr1msEuIHLqoxxWnzPe0Dg3TBJPO9llsXiXuLaziwgERJuTO0ckdtZtRznW1GdQBJaO6UyZG+BqGNLk9mOYvHm2LSdryHW9VBxbqorN1a4fGlknhdsNFxcIeJxY1gTMGbWAgT73oh5fUc17qjSCYMO5SIsTxVU3Wy9K9Guy3E6yQQNQEAbweJRaj3UQC92qT7tpHWeCyOAzd1FkREmJmbcSSOKnDHa+UdSJKonKL0S4xkabDYttSdJuNxxCMQs3llcB8tsOJJt2C0VOoHCQnMc/ZCuSHqxU0p6aVoZjCkhOKQoAmryVLCCBFT+LSRhKkGNp7SJCuVn/GNZoohjjEneJVZOkWirZzx+OlgY+XBplonmZhOqZk4tDWgNBtAO3K/NRMeGwAI5de5UZlQAHibQs1FUaOTTLWm0lpjcRbpsUejSJBNyP54KNga8CduHf+yrvAU9NMucYBuRxPILGbo2hGytp4Q6XEHVG0deEdEGm8/lMOn4larJsvBYC/ytdJ6yoOYUafmEQ68HnBVFk3Ro8boDlxcXeZkO4Ha/ULV5HmHtdTT7zN/osE7MqgNiQBAla7wawkVKh/Pp9YG63xpqRhkao0aROSFMC4wpE5NQBOhLCdC9CCBFkfxHwrjhhUbJ0OGodL3+a2EKDnVXRQe7TrAF2xNuNlDJRxMnVcngIRMAA1879EXEUQXEjYknaIm4HRS8pwGsyN+CylJJG0INyLjA5C+o4G2p0Q0bALY5d4QaIdW1O6Xj/1UeHexmmnfW8hoedXvcAI2WqyfMK1Go2jWcXSYBN/nv6FJyt7OhFJaQ/E4Rzi1rKRDWyB5YF9j2VTnvhs06Jq7ua4OcB+k2MfFbXPM0qYdvkLZiSTcAcys/hc4fXZ5nMfqE22IImIi0jZZ1Wy3Jy+vgnkOcAQ2Ybwm66D4fw/s8NTHHSCe5CxeHYa1d1GQ1oeZJG3mIieewC6HSpBrQ0bNAA7Cy6GJOtnNzNXoUppTiE0rYxGlIU5IgCxhLCcAnBqCBkKNjsCKzdLtrz8FN0r2lFAjmHjTAik9tKm2GloJO0idp9FK8KUhI1C8X9VpfFtBmgVHxDAdVvynj2lZfJMQ2dTDLZseYBSeVNKjoYWnvs6LgMtZAdpHPbjz7qrzoAVm9HA9zzU/Ls3aKe4lU2a4OvXqaqZEkjcbRwS99DFG1OFbVgP2LRIQhkVKmGim0NDZiBETv8AFCy8YgAOqFgIaIgGSRvJ5Kacya6mTYEbjqFN9BRyzKssqNzLEGwp+0c6C2ZEnSQeF/otaQjPAkkcTKY4LoY/1Ry8r+ToCUhT3BMKuZjUiVeQBbAJwanNaiNYpAGGp2hGDERtKdlIFFnmCY+k/XxYQTyBB2nuuc5DTFJsX0lzhex3MFdU8RUQ2g6XBr48t4KwAwoggC0lJ+RkVUh3xoNO2XtINdQIi4NiN0PLKFVrx/m1A3gYFjwVM2rVpe7dvzWiyPxPTaAKhg9Uqhwum06hcD7V5bxBAE/HZMr0G6oaCCbu+5hSRmv+IdFHlJcQYHpxRGYeOpO5PFbYsLm7fAvmzqOlyRHMQnMU91NBfTT9HOIDmobmqY9iC5iAI5CbCMWpsKALmpUaxup7g1o4uMBVdbxVh2yGlziNoBAJ7lYPP/EBxFYmYY0kMbyHPuVXnFLOWV9HUw+DBq5vZqcd4yr6gW6WAbACWnvO/wAlrsi8Vf4yifZtFOo21Rovf9Tf2lcj9veNweB5qXlWaOw9UVKRh2xB2cP0lLzbkuRuXjwr4qjceIaDrEkkyJv8lDy/C2k8VMyzM6WNBkgVIM0ib928wpraBaAY6FLNNC7uLplViMJHZCw2FaDJAMcVoMRQlshVVemQFSybLvJK9OlSc6pqBJkkNLvLwsL81dU9L26qbg5p4tIIvfgstmOaNo4NzwPNGlo/cbT91zzLM4q4czSqOYTvGx7jYp7DlaVMxfifkuSdHaX0UCpSWX8KeNDVqClinN81mVIA836XcL81t6lFNxkpLQllwyxSqRT1KSjvpq1q0lEqU1JkVzmIelTHsQS1QBxYvuitcgU09+3ofklmdqDa2HDrf3giOUak6Qe/8I4KoxiLtDqdYtIcCQQZBG4PMLa5N41Ap6cWwvvd7IkCLEtO+xWHIT8O/dvNpHwGofNqj1TK5EnydVw2f4SoAG12Do86D/yTc0xuHZc1qUAcHtcSTyAN1ylII6LN4kV/Ev6X+f5uMQ2GAhrHwJ4ggwSO4KoC6UWi6zxzby/SQ702QAtUkkWWtIeyouzfh1nhxeF0vM1aMMceLmx5HH0Eei4ofst7+DFeMdVZwfh3H1Y9hHyc5a43TFvKXtj+jp9akoVWmrmtTVfXYmTkFTVYo5ap9ZqiuaoA4WxKdj0MpAlO/wAv4Sp21wJQNo6/36KQ111Eou8x7ouq6honHLRJIS07OB5EfVMaZC9KqbvaH1GaXEEQQTYpiLib6SDMtE9HCxB62B9UFSVT0HwLSajQASSSIHUEIACNg/8AUZePML8kN3vGNpKCOwT1rvwjqac1pfuZVb8Wz9lkHlaX8Mnxm2F6vI+LHK8OUYZ9xf0d9rtVdiGq3xDVW4gJo4xU12qE4KwrhQXKAODwlO09k1qbUPlPYpU7V6AUH37mVKDZ4qKykIFkek0KWZYm6ph6cg3RCmjZOCoOLgI27COIOqOmzvshIuH94evzaQhIIQXC++3uEE3RcOYePX6FDYgjsjPJBjdaDwFWDMzwjjt7Zo+Mj7qgq+8VOyF0YqgR/v0v+xquuTCXDR9RYkbqrxKtcUqnEpo45WV1Afup2IUB26gD/9k=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0" y="1369261"/>
            <a:ext cx="1044820" cy="12993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050" y="2668588"/>
            <a:ext cx="191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G. </a:t>
            </a:r>
            <a:r>
              <a:rPr lang="en-US" dirty="0" err="1" smtClean="0"/>
              <a:t>Kochanksa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599" y="940636"/>
            <a:ext cx="6477000" cy="857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82321" y="2206923"/>
            <a:ext cx="829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strong mutually responsive orientation (MRO) orients the child to be receptive to parental influence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82321" y="3412901"/>
            <a:ext cx="7800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Committed compliance to norms &amp; values of attachment figure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6839" y="4662152"/>
            <a:ext cx="6117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Motivates moral internalization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622738" y="5409127"/>
            <a:ext cx="21765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Secure Attachment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97520" y="5364051"/>
            <a:ext cx="19361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Committed Compliance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03087" y="5409127"/>
            <a:ext cx="2279561" cy="82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Moral Internalization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4059190" y="55789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429150" y="55789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222" y="113455"/>
            <a:ext cx="983945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</a:t>
            </a:r>
            <a:r>
              <a:rPr lang="en-US" sz="2800" i="1" dirty="0" smtClean="0"/>
              <a:t>Children with a strong history of committed compliance come to view themselves as embracing the parent’s values and rules. Such a moral self, in turn, comes to serve as the regulator of future moral conduct and, more generally, of early morality”</a:t>
            </a:r>
          </a:p>
          <a:p>
            <a:pPr algn="ctr"/>
            <a:r>
              <a:rPr lang="en-US" sz="3200" i="1" dirty="0" smtClean="0"/>
              <a:t>                                </a:t>
            </a:r>
            <a:r>
              <a:rPr lang="en-US" sz="2000" i="1" dirty="0" smtClean="0"/>
              <a:t>--</a:t>
            </a:r>
            <a:r>
              <a:rPr lang="en-US" sz="2000" dirty="0" err="1" smtClean="0"/>
              <a:t>Kochanska</a:t>
            </a:r>
            <a:r>
              <a:rPr lang="en-US" sz="2000" dirty="0" smtClean="0"/>
              <a:t> (2002,p. 340)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33363" y="3171419"/>
            <a:ext cx="3644721" cy="140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Wholehearted commitment 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Blasian</a:t>
            </a:r>
            <a:r>
              <a:rPr lang="en-US" sz="2400" dirty="0" smtClean="0"/>
              <a:t> moral identity)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33363" y="5525033"/>
            <a:ext cx="3915178" cy="1268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Committed compliance</a:t>
            </a:r>
          </a:p>
          <a:p>
            <a:pPr algn="ctr"/>
            <a:r>
              <a:rPr lang="en-US" sz="2400" dirty="0" smtClean="0"/>
              <a:t>(MRO)</a:t>
            </a:r>
            <a:endParaRPr lang="en-US" sz="2400" dirty="0"/>
          </a:p>
        </p:txBody>
      </p:sp>
      <p:sp>
        <p:nvSpPr>
          <p:cNvPr id="6" name="Up Arrow 5"/>
          <p:cNvSpPr/>
          <p:nvPr/>
        </p:nvSpPr>
        <p:spPr>
          <a:xfrm>
            <a:off x="6113407" y="4824744"/>
            <a:ext cx="484632" cy="5022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3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7857" y="266163"/>
            <a:ext cx="8702545" cy="100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6326" y="1575516"/>
            <a:ext cx="8458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Longitudinal assessment: 25 mos., 38mos., 52 mos., 67 mos. &amp; 80 mos.</a:t>
            </a:r>
          </a:p>
          <a:p>
            <a:endParaRPr lang="en-US" sz="2000" dirty="0" smtClean="0"/>
          </a:p>
          <a:p>
            <a:r>
              <a:rPr lang="en-US" sz="2000" dirty="0" smtClean="0"/>
              <a:t>Two, 2-3 hour laboratory session, one with each parent</a:t>
            </a:r>
          </a:p>
          <a:p>
            <a:r>
              <a:rPr lang="en-US" sz="2000" dirty="0" smtClean="0"/>
              <a:t>At 38 months, one home and one lab (with each parent)</a:t>
            </a:r>
          </a:p>
          <a:p>
            <a:endParaRPr lang="en-US" sz="2000" dirty="0" smtClean="0"/>
          </a:p>
          <a:p>
            <a:r>
              <a:rPr lang="en-US" sz="2000" dirty="0" smtClean="0"/>
              <a:t>Child’s internalization of each parent’s rules and empathy towards parents’ distress observed in scripted paradigms at 25mo., 38mo. &amp;  52 mos.</a:t>
            </a:r>
          </a:p>
          <a:p>
            <a:endParaRPr lang="en-US" sz="2000" dirty="0" smtClean="0"/>
          </a:p>
          <a:p>
            <a:r>
              <a:rPr lang="en-US" sz="2000" dirty="0" smtClean="0"/>
              <a:t>Moral self assessed with “puppet interview”</a:t>
            </a:r>
          </a:p>
          <a:p>
            <a:endParaRPr lang="en-US" sz="2000" dirty="0" smtClean="0"/>
          </a:p>
          <a:p>
            <a:r>
              <a:rPr lang="en-US" sz="2000" dirty="0" smtClean="0"/>
              <a:t>Adaptive, competent, prosocial and antisocial behavior rated by parents &amp; teachers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799" y="228601"/>
            <a:ext cx="954861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Moral </a:t>
            </a:r>
            <a:r>
              <a:rPr lang="en-US" sz="2400" b="1" u="sng" dirty="0" smtClean="0"/>
              <a:t>Self Puppet Assessment</a:t>
            </a:r>
            <a:endParaRPr lang="en-US" sz="2400" b="1" u="sng" dirty="0"/>
          </a:p>
          <a:p>
            <a:endParaRPr lang="en-US" dirty="0"/>
          </a:p>
          <a:p>
            <a:r>
              <a:rPr lang="en-US" sz="2400" dirty="0"/>
              <a:t>Two puppets anchor opposite ends of 31 items</a:t>
            </a:r>
          </a:p>
          <a:p>
            <a:endParaRPr lang="en-US" sz="2400" dirty="0"/>
          </a:p>
          <a:p>
            <a:r>
              <a:rPr lang="en-US" sz="2400" dirty="0"/>
              <a:t>The items pertain to dimensions of early conscience (e.g., internalization of rules, empathy, apology, etc)</a:t>
            </a:r>
          </a:p>
          <a:p>
            <a:endParaRPr lang="en-US" sz="2400" dirty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Puppet </a:t>
            </a:r>
            <a:r>
              <a:rPr lang="en-US" sz="2400" b="1" u="sng" dirty="0">
                <a:solidFill>
                  <a:srgbClr val="0070C0"/>
                </a:solidFill>
              </a:rPr>
              <a:t>1</a:t>
            </a:r>
            <a:r>
              <a:rPr lang="en-US" sz="2400" dirty="0"/>
              <a:t>:  </a:t>
            </a:r>
          </a:p>
          <a:p>
            <a:pPr algn="ctr"/>
            <a:r>
              <a:rPr lang="en-US" sz="2400" i="1" dirty="0"/>
              <a:t>“When I break something, I try to hide it so no one  finds out</a:t>
            </a:r>
            <a:r>
              <a:rPr lang="en-US" sz="2400" i="1" dirty="0" smtClean="0"/>
              <a:t>.”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b="1" u="sng" dirty="0">
                <a:solidFill>
                  <a:srgbClr val="0070C0"/>
                </a:solidFill>
              </a:rPr>
              <a:t>Puppet 2:</a:t>
            </a:r>
            <a:r>
              <a:rPr lang="en-US" sz="2400" dirty="0"/>
              <a:t>  </a:t>
            </a:r>
          </a:p>
          <a:p>
            <a:pPr algn="ctr"/>
            <a:r>
              <a:rPr lang="en-US" sz="2400" dirty="0"/>
              <a:t>“</a:t>
            </a:r>
            <a:r>
              <a:rPr lang="en-US" sz="2400" i="1" dirty="0"/>
              <a:t>When I break something, I tell someone right away.”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Then the child is asked:  “</a:t>
            </a:r>
            <a:r>
              <a:rPr lang="en-US" sz="2400" i="1" dirty="0"/>
              <a:t>What about you?  Do you try to hide something that you broke or do you tell someone right away?”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62493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Children who as</a:t>
            </a:r>
            <a:r>
              <a:rPr lang="en-US" sz="2000" b="1" dirty="0">
                <a:solidFill>
                  <a:srgbClr val="00B0F0"/>
                </a:solidFill>
              </a:rPr>
              <a:t> toddlers &amp; preschooler</a:t>
            </a:r>
            <a:r>
              <a:rPr lang="en-US" sz="2000" dirty="0"/>
              <a:t>s had strong history of </a:t>
            </a:r>
            <a:r>
              <a:rPr lang="en-US" sz="2000" dirty="0">
                <a:solidFill>
                  <a:srgbClr val="FF0000"/>
                </a:solidFill>
              </a:rPr>
              <a:t>internalized “out-of-sight” compliance  </a:t>
            </a:r>
            <a:r>
              <a:rPr lang="en-US" sz="2000" dirty="0"/>
              <a:t>with parents’ rules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5867400" y="2634477"/>
            <a:ext cx="1143000" cy="56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91400" y="489737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Were competent, engaged, prosocial with few antisocial behavioral problems at </a:t>
            </a:r>
            <a:r>
              <a:rPr lang="en-US" sz="2000" b="1" dirty="0">
                <a:solidFill>
                  <a:srgbClr val="00B0F0"/>
                </a:solidFill>
              </a:rPr>
              <a:t>early school age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667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history of </a:t>
            </a:r>
            <a:r>
              <a:rPr lang="en-US" dirty="0">
                <a:solidFill>
                  <a:srgbClr val="FF0000"/>
                </a:solidFill>
              </a:rPr>
              <a:t>empathic responding</a:t>
            </a:r>
            <a:r>
              <a:rPr lang="en-US" dirty="0"/>
              <a:t> at toddlers/preschool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829300" y="964960"/>
            <a:ext cx="1143000" cy="56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67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Psychosocial competence at early school 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20562" y="3932788"/>
            <a:ext cx="853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mechanism accounts for this beneficial effect?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4219" y="4352509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The Moral Self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131932"/>
            <a:ext cx="95614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Children’s moral self robustly predicted future competent behavior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Children at 67 mos. who were “highly moral” were rated at 80 mos. as highly competent, prosocial and having few antisocial problems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762001"/>
            <a:ext cx="8949649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2622" y="162470"/>
            <a:ext cx="327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Major Points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93672" y="1001607"/>
            <a:ext cx="8789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identity reflects the importance of what we care about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83556" y="2138049"/>
            <a:ext cx="860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moral person engages in </a:t>
            </a:r>
            <a:r>
              <a:rPr lang="en-US" sz="2800" i="1" dirty="0" smtClean="0"/>
              <a:t>strong evaluation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67794" y="2925636"/>
            <a:ext cx="9162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depends on accessibility of moral identity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(understood in social cognitive terms)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90293" y="4137516"/>
            <a:ext cx="9034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identity can be chronically accessible or  have high centrality within working self-concept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2703" y="5192223"/>
            <a:ext cx="8082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 activated or deactivated by situations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2470"/>
            <a:ext cx="397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In my beginning is my end”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 </a:t>
            </a:r>
            <a:r>
              <a:rPr lang="en-US" sz="1600" i="1" dirty="0" smtClean="0"/>
              <a:t>--</a:t>
            </a:r>
            <a:r>
              <a:rPr lang="en-US" sz="1600" dirty="0" smtClean="0"/>
              <a:t>T.S. Eliot (“East Coker”)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588653" y="5989170"/>
            <a:ext cx="7920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is a developmental story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075" y="542350"/>
            <a:ext cx="9163049" cy="456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214432"/>
            <a:ext cx="1026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How does the moral self execute its inner guidance role?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0668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Mechanisms not completely clear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u="sng" dirty="0" err="1"/>
              <a:t>Kochanka</a:t>
            </a:r>
            <a:r>
              <a:rPr lang="en-US" sz="2400" u="sng" dirty="0"/>
              <a:t> suggests</a:t>
            </a:r>
          </a:p>
          <a:p>
            <a:pPr algn="ctr"/>
            <a:endParaRPr lang="en-US" sz="2400" u="sng" dirty="0"/>
          </a:p>
          <a:p>
            <a:pPr algn="ctr"/>
            <a:r>
              <a:rPr lang="en-US" sz="2400" dirty="0"/>
              <a:t>avoidance of cognitive dissonance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anticipation of guilty feelings,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>
                <a:solidFill>
                  <a:srgbClr val="00B0F0"/>
                </a:solidFill>
              </a:rPr>
              <a:t>automatic regulation due to high</a:t>
            </a:r>
          </a:p>
          <a:p>
            <a:pPr algn="ctr"/>
            <a:r>
              <a:rPr lang="en-US" sz="2400" b="1" dirty="0">
                <a:solidFill>
                  <a:srgbClr val="00B0F0"/>
                </a:solidFill>
              </a:rPr>
              <a:t>accessibility of moral schemas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2622" y="162470"/>
            <a:ext cx="327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Major Points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93672" y="1001607"/>
            <a:ext cx="8789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identity reflects the importance of what we care about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83556" y="2138049"/>
            <a:ext cx="860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moral person engages in </a:t>
            </a:r>
            <a:r>
              <a:rPr lang="en-US" sz="2800" i="1" dirty="0" smtClean="0"/>
              <a:t>strong evaluation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67794" y="2925636"/>
            <a:ext cx="9162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depends on accessibility of moral identity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(understood in social cognitive terms)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90293" y="4137516"/>
            <a:ext cx="9034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Moral identity can be chronically accessible or  have high centrality within working self-concept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2703" y="5192223"/>
            <a:ext cx="8082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 activated or deactivated by situations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2470"/>
            <a:ext cx="397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In </a:t>
            </a:r>
            <a:r>
              <a:rPr lang="en-US" i="1" dirty="0" smtClean="0"/>
              <a:t>the end is my beginning</a:t>
            </a:r>
            <a:r>
              <a:rPr lang="en-US" i="1" dirty="0" smtClean="0"/>
              <a:t>”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           </a:t>
            </a:r>
            <a:r>
              <a:rPr lang="en-US" sz="1600" i="1" dirty="0" smtClean="0"/>
              <a:t>--</a:t>
            </a:r>
            <a:r>
              <a:rPr lang="en-US" sz="1600" dirty="0" smtClean="0"/>
              <a:t>T.S. Eliot (“East Coker”)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588653" y="5989170"/>
            <a:ext cx="7920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is a developmental story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230" y="150426"/>
            <a:ext cx="695533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Situating Moral Self-Identity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99753" y="1310985"/>
            <a:ext cx="10503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Greater interest in drawing tighter connection between moral agency and personality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11920" y="2902431"/>
            <a:ext cx="46368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Charles Taylor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935398" y="3648194"/>
            <a:ext cx="9233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</a:t>
            </a:r>
            <a:r>
              <a:rPr lang="en-US" sz="2800" i="1" dirty="0" smtClean="0"/>
              <a:t>Being a self is inescapable from existing in a space of moral issues”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18230" y="5000382"/>
            <a:ext cx="7479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Augusto </a:t>
            </a:r>
            <a:r>
              <a:rPr lang="en-US" sz="2800" u="sng" dirty="0" err="1" smtClean="0"/>
              <a:t>Blasi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93950" y="5683927"/>
            <a:ext cx="11013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Elevates moral self-identity for understanding moral behavior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14-05-21 14.10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63" y="283035"/>
            <a:ext cx="7965660" cy="8255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4113" y="1601197"/>
            <a:ext cx="10141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person is more likely to follow through on what moral duty requires if the self is constructed on moral foundations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61527" y="3588890"/>
            <a:ext cx="93504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i.e., to the extent that one identifies with morality and cares about it.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2405" y="5098065"/>
            <a:ext cx="857742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Harry Frankfurt:  “The Importance of What We Care About”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30" y="311233"/>
            <a:ext cx="9755995" cy="1280890"/>
          </a:xfrm>
        </p:spPr>
        <p:txBody>
          <a:bodyPr/>
          <a:lstStyle/>
          <a:p>
            <a:r>
              <a:rPr lang="en-US" dirty="0" smtClean="0"/>
              <a:t>“The Importance of What We Care About”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993" y="1599867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Persons v. Wantons</a:t>
            </a:r>
          </a:p>
          <a:p>
            <a:r>
              <a:rPr lang="en-US" sz="2800" dirty="0" smtClean="0"/>
              <a:t>Persons care about morality</a:t>
            </a:r>
          </a:p>
          <a:p>
            <a:r>
              <a:rPr lang="en-US" sz="2800" dirty="0" smtClean="0"/>
              <a:t>Persons reflect upon desires, forms judgments</a:t>
            </a:r>
          </a:p>
          <a:p>
            <a:pPr lvl="1"/>
            <a:r>
              <a:rPr lang="en-US" sz="2600" dirty="0" smtClean="0"/>
              <a:t>“Second-order desires”</a:t>
            </a:r>
          </a:p>
          <a:p>
            <a:r>
              <a:rPr lang="en-US" sz="2800" dirty="0" smtClean="0"/>
              <a:t>A person orders desires and evaluates them</a:t>
            </a:r>
          </a:p>
          <a:p>
            <a:r>
              <a:rPr lang="en-US" sz="2800" dirty="0" smtClean="0"/>
              <a:t>And wishes to conform behavior accordingly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73" y="1519367"/>
            <a:ext cx="1211788" cy="1582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7739" y="5208492"/>
            <a:ext cx="97922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Wantons are beset by first-order desires</a:t>
            </a:r>
          </a:p>
          <a:p>
            <a:pPr algn="ctr"/>
            <a:r>
              <a:rPr lang="en-US" sz="2800" dirty="0" smtClean="0"/>
              <a:t>A wanton doe not care about desirability </a:t>
            </a:r>
            <a:r>
              <a:rPr lang="en-US" sz="2800" dirty="0" smtClean="0"/>
              <a:t>of his/her </a:t>
            </a:r>
            <a:r>
              <a:rPr lang="en-US" sz="2800" dirty="0" smtClean="0"/>
              <a:t>desires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9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ifeondoverbeach.files.wordpress.com/2010/02/taylorcharles_hi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9" y="1397465"/>
            <a:ext cx="1078333" cy="1628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03283" y="197915"/>
            <a:ext cx="90559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An individual is a person to the extent s/he engages in </a:t>
            </a:r>
            <a:r>
              <a:rPr lang="en-US" sz="3200" i="1" dirty="0"/>
              <a:t>strong </a:t>
            </a:r>
            <a:r>
              <a:rPr lang="en-US" sz="3200" i="1" dirty="0" smtClean="0"/>
              <a:t>evaluation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24160" y="1380343"/>
            <a:ext cx="84853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Make ethical assessments about first-order desires</a:t>
            </a:r>
          </a:p>
          <a:p>
            <a:endParaRPr lang="en-US" sz="2800" dirty="0"/>
          </a:p>
          <a:p>
            <a:r>
              <a:rPr lang="en-US" sz="2800" dirty="0"/>
              <a:t>Make discriminations about what is higher or lower; worthy or unworthy, better or worse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6975" y="3073561"/>
            <a:ext cx="1159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Taylor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06861" y="3846554"/>
            <a:ext cx="104180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Distinctions made against a </a:t>
            </a:r>
            <a:r>
              <a:rPr lang="en-US" sz="2800" i="1" dirty="0"/>
              <a:t>horizon of significance</a:t>
            </a:r>
            <a:endParaRPr lang="en-US" sz="2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1365" y="4637950"/>
            <a:ext cx="10178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Our identity is defined by strong evaluation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79934" y="5447751"/>
            <a:ext cx="98842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 smtClean="0"/>
              <a:t>To know who I am is a species of knowing where I stand”</a:t>
            </a:r>
          </a:p>
          <a:p>
            <a:r>
              <a:rPr lang="en-US" sz="2400" i="1" dirty="0" smtClean="0"/>
              <a:t>                                                                     </a:t>
            </a:r>
            <a:r>
              <a:rPr lang="en-US" sz="2400" dirty="0" smtClean="0"/>
              <a:t>C. Taylor (1989)</a:t>
            </a:r>
            <a:endParaRPr lang="en-US" sz="2400" i="1" dirty="0" smtClean="0"/>
          </a:p>
          <a:p>
            <a:r>
              <a:rPr lang="en-US" i="1" dirty="0" smtClean="0"/>
              <a:t>                                                                 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542823" y="832468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/>
              <a:t>Moral identity is marked by </a:t>
            </a:r>
            <a:r>
              <a:rPr lang="en-US" altLang="en-US" sz="3600" dirty="0">
                <a:solidFill>
                  <a:srgbClr val="FF0000"/>
                </a:solidFill>
              </a:rPr>
              <a:t>second order volitions </a:t>
            </a:r>
            <a:r>
              <a:rPr lang="en-US" altLang="en-US" sz="3600" dirty="0"/>
              <a:t>and </a:t>
            </a:r>
            <a:r>
              <a:rPr lang="en-US" altLang="en-US" sz="3600" dirty="0">
                <a:solidFill>
                  <a:srgbClr val="FF0000"/>
                </a:solidFill>
              </a:rPr>
              <a:t>strong evaluation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207579" y="2396410"/>
            <a:ext cx="79454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/>
              <a:t>It is defined by reference to things that have significance to us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1828800" y="3986110"/>
            <a:ext cx="1007851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“</a:t>
            </a:r>
            <a:r>
              <a:rPr lang="en-US" altLang="en-US" sz="2800" i="1" dirty="0"/>
              <a:t>My </a:t>
            </a:r>
            <a:r>
              <a:rPr lang="en-US" altLang="en-US" sz="2800" i="1" dirty="0">
                <a:solidFill>
                  <a:srgbClr val="FF0000"/>
                </a:solidFill>
              </a:rPr>
              <a:t>identity</a:t>
            </a:r>
            <a:r>
              <a:rPr lang="en-US" altLang="en-US" sz="2800" i="1" dirty="0"/>
              <a:t> is defined by the </a:t>
            </a:r>
            <a:r>
              <a:rPr lang="en-US" altLang="en-US" sz="2800" i="1" dirty="0">
                <a:solidFill>
                  <a:srgbClr val="FF0000"/>
                </a:solidFill>
              </a:rPr>
              <a:t>commitments and identifications </a:t>
            </a:r>
            <a:r>
              <a:rPr lang="en-US" altLang="en-US" sz="2800" i="1" dirty="0"/>
              <a:t>which provide the </a:t>
            </a:r>
            <a:r>
              <a:rPr lang="en-US" altLang="en-US" sz="2800" i="1" dirty="0">
                <a:solidFill>
                  <a:srgbClr val="FF0000"/>
                </a:solidFill>
              </a:rPr>
              <a:t>frame or horizon </a:t>
            </a:r>
            <a:r>
              <a:rPr lang="en-US" altLang="en-US" sz="2800" i="1" dirty="0"/>
              <a:t>within which I can try to determine from case to case what is good or valuable, or what ought to be done or what I endorse or oppose</a:t>
            </a:r>
            <a:r>
              <a:rPr lang="en-US" altLang="en-US" sz="2800" i="1" dirty="0" smtClean="0"/>
              <a:t>”  </a:t>
            </a:r>
            <a:endParaRPr lang="en-US" altLang="en-US" sz="2000" i="1" dirty="0" smtClean="0"/>
          </a:p>
          <a:p>
            <a:pPr algn="ctr"/>
            <a:r>
              <a:rPr lang="en-US" altLang="en-US" sz="2000" i="1" dirty="0" smtClean="0"/>
              <a:t>                          				--</a:t>
            </a:r>
            <a:r>
              <a:rPr lang="en-US" altLang="en-US" sz="2000" dirty="0" smtClean="0"/>
              <a:t>C. Taylor (1989)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5623" y="190996"/>
            <a:ext cx="79017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Psychology of Moral Identity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00011" y="1086555"/>
            <a:ext cx="9631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moral self </a:t>
            </a:r>
            <a:r>
              <a:rPr lang="en-US" sz="3200" i="1" dirty="0" smtClean="0"/>
              <a:t>identifies with morality</a:t>
            </a:r>
            <a:r>
              <a:rPr lang="en-US" sz="3200" dirty="0" smtClean="0"/>
              <a:t> and builds the self around moral commitments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4223" y="3697110"/>
            <a:ext cx="97225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Morality is </a:t>
            </a:r>
            <a:r>
              <a:rPr lang="en-US" sz="3200" i="1" dirty="0" smtClean="0"/>
              <a:t>essential, central </a:t>
            </a:r>
            <a:r>
              <a:rPr lang="en-US" sz="3200" dirty="0" smtClean="0"/>
              <a:t>and </a:t>
            </a:r>
            <a:r>
              <a:rPr lang="en-US" sz="3200" i="1" dirty="0" smtClean="0"/>
              <a:t>important</a:t>
            </a:r>
            <a:r>
              <a:rPr lang="en-US" sz="3200" dirty="0" smtClean="0"/>
              <a:t> to self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31831" y="4694839"/>
            <a:ext cx="10028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But not everyone builds the self on morality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define the self around other priorities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Or emphasize different aspects of morality: justice, care, beneficence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2445" y="2413001"/>
            <a:ext cx="91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Moral commitments cut to the core of who we claim ourselves to be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1263</TotalTime>
  <Words>1799</Words>
  <Application>Microsoft Office PowerPoint</Application>
  <PresentationFormat>Widescreen</PresentationFormat>
  <Paragraphs>271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Wingdings 3</vt:lpstr>
      <vt:lpstr>Wisp</vt:lpstr>
      <vt:lpstr>Moral Self-Identity</vt:lpstr>
      <vt:lpstr>Overview</vt:lpstr>
      <vt:lpstr>PowerPoint Presentation</vt:lpstr>
      <vt:lpstr>PowerPoint Presentation</vt:lpstr>
      <vt:lpstr>PowerPoint Presentation</vt:lpstr>
      <vt:lpstr>“The Importance of What We Care About”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Self-Identity</dc:title>
  <dc:creator>dklapsley@aol.com</dc:creator>
  <cp:lastModifiedBy>dklapsley@aol.com</cp:lastModifiedBy>
  <cp:revision>83</cp:revision>
  <dcterms:created xsi:type="dcterms:W3CDTF">2014-05-17T20:17:01Z</dcterms:created>
  <dcterms:modified xsi:type="dcterms:W3CDTF">2014-05-22T12:21:20Z</dcterms:modified>
</cp:coreProperties>
</file>